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3" r:id="rId1"/>
  </p:sldMasterIdLst>
  <p:notesMasterIdLst>
    <p:notesMasterId r:id="rId9"/>
  </p:notesMasterIdLst>
  <p:handoutMasterIdLst>
    <p:handoutMasterId r:id="rId10"/>
  </p:handoutMasterIdLst>
  <p:sldIdLst>
    <p:sldId id="281" r:id="rId2"/>
    <p:sldId id="299" r:id="rId3"/>
    <p:sldId id="303" r:id="rId4"/>
    <p:sldId id="288" r:id="rId5"/>
    <p:sldId id="289" r:id="rId6"/>
    <p:sldId id="304" r:id="rId7"/>
    <p:sldId id="305" r:id="rId8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A68344A6-9C84-4B22-BF2E-D028403DD469}" type="datetimeFigureOut">
              <a:rPr lang="en-US"/>
              <a:pPr>
                <a:defRPr/>
              </a:pPr>
              <a:t>12/13/2020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8A42F7B2-48D3-4DB6-94F0-1FE18E9A61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3388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>
              <a:defRPr/>
            </a:pPr>
            <a:fld id="{C2D655B3-9786-4EFC-807C-DFB035C3B33F}" type="datetimeFigureOut">
              <a:rPr lang="en-US"/>
              <a:pPr>
                <a:defRPr/>
              </a:pPr>
              <a:t>12/13/2020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>
              <a:defRPr/>
            </a:pPr>
            <a:fld id="{3E767B2D-DC1B-4626-9943-3DF7BE0FE3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7226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6125" indent="-287338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5093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11313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71688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288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860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432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900488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153513E4-E682-4CFF-9105-9F12C91E7FD6}" type="slidenum">
              <a:rPr lang="en-US" altLang="en-US" smtClean="0">
                <a:latin typeface="Arial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84464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E767B2D-DC1B-4626-9943-3DF7BE0FE37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37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F018965-AF65-4366-B81E-B741ED1DE9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4648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BAC020-0E4A-47E2-BE42-27DD1F3440D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64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4CA725B-518B-4A5E-92E4-F0B3E7B4A6A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8404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6285B8B-8CA3-436E-A4A1-12099945A56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49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4C730A6-069D-43F5-8EC3-895BA68229C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747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B8763E-DBE9-492B-A18C-AE284BAE1ED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3515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2544DBC-F2D4-40C1-BF89-AD9CCB7572B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375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AE770C-E6E0-4E09-B8FF-878B3F33737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5713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9A094DD-3032-48E1-BC18-F5A274FBF09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8750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70071AF-3B5B-4093-937D-B452FFD1E407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3759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EED925-0DAF-4414-8E8B-CFE30B1C2C2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028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7D157163-3A47-4848-A3F3-0A30345ED43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598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ho.int/en/" TargetMode="External"/><Relationship Id="rId13" Type="http://schemas.openxmlformats.org/officeDocument/2006/relationships/hyperlink" Target="http://division51.net/" TargetMode="External"/><Relationship Id="rId3" Type="http://schemas.openxmlformats.org/officeDocument/2006/relationships/hyperlink" Target="http://fedstats.sites.usa.gov/" TargetMode="External"/><Relationship Id="rId7" Type="http://schemas.openxmlformats.org/officeDocument/2006/relationships/hyperlink" Target="http://www.thearda.com/" TargetMode="External"/><Relationship Id="rId12" Type="http://schemas.openxmlformats.org/officeDocument/2006/relationships/hyperlink" Target="http://www.nationalpartnership.org/issues/work-family/work-family-policy-database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kff.org/" TargetMode="External"/><Relationship Id="rId11" Type="http://schemas.openxmlformats.org/officeDocument/2006/relationships/hyperlink" Target="http://www.iwpr.org/" TargetMode="External"/><Relationship Id="rId5" Type="http://schemas.openxmlformats.org/officeDocument/2006/relationships/hyperlink" Target="http://www.pewresearch.org/" TargetMode="External"/><Relationship Id="rId10" Type="http://schemas.openxmlformats.org/officeDocument/2006/relationships/hyperlink" Target="https://www.plannedparenthood.org/" TargetMode="External"/><Relationship Id="rId4" Type="http://schemas.openxmlformats.org/officeDocument/2006/relationships/hyperlink" Target="http://www.siecus.org/" TargetMode="External"/><Relationship Id="rId9" Type="http://schemas.openxmlformats.org/officeDocument/2006/relationships/hyperlink" Target="http://www.un.org/en/index.html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286000" y="3124200"/>
            <a:ext cx="6172200" cy="1893888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8195" name="Subtitle 3"/>
          <p:cNvSpPr>
            <a:spLocks noGrp="1"/>
          </p:cNvSpPr>
          <p:nvPr>
            <p:ph type="subTitle" idx="1"/>
          </p:nvPr>
        </p:nvSpPr>
        <p:spPr>
          <a:xfrm>
            <a:off x="2286000" y="5003800"/>
            <a:ext cx="6172200" cy="1371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dirty="0" smtClean="0"/>
              <a:t>  (100 points)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" y="685799"/>
            <a:ext cx="7518400" cy="563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300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3218330" cy="4926722"/>
          </a:xfrm>
        </p:spPr>
        <p:txBody>
          <a:bodyPr/>
          <a:lstStyle/>
          <a:p>
            <a:r>
              <a:rPr lang="en-US" b="1" dirty="0" smtClean="0"/>
              <a:t>Final Project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(100 points)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Due December 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762000"/>
            <a:ext cx="4528104" cy="5486400"/>
          </a:xfrm>
        </p:spPr>
        <p:txBody>
          <a:bodyPr>
            <a:normAutofit/>
          </a:bodyPr>
          <a:lstStyle/>
          <a:p>
            <a:r>
              <a:rPr lang="en-US" b="1" dirty="0" smtClean="0"/>
              <a:t>Choose a gender issue/problem that we’ve not covered</a:t>
            </a:r>
          </a:p>
          <a:p>
            <a:pPr lvl="1"/>
            <a:r>
              <a:rPr lang="en-US" dirty="0" smtClean="0"/>
              <a:t>Identify your topic</a:t>
            </a:r>
          </a:p>
          <a:p>
            <a:pPr lvl="1"/>
            <a:r>
              <a:rPr lang="en-US" dirty="0" smtClean="0"/>
              <a:t>Create 3 – 5 specific gender related questions that you want to answer</a:t>
            </a:r>
          </a:p>
          <a:p>
            <a:r>
              <a:rPr lang="en-US" b="1" dirty="0" smtClean="0"/>
              <a:t>Do your research</a:t>
            </a:r>
          </a:p>
          <a:p>
            <a:pPr lvl="1"/>
            <a:r>
              <a:rPr lang="en-US" dirty="0" smtClean="0"/>
              <a:t>Read at least 3 empirical sources/articles on your topic</a:t>
            </a:r>
          </a:p>
          <a:p>
            <a:pPr lvl="1"/>
            <a:r>
              <a:rPr lang="en-US" dirty="0" smtClean="0"/>
              <a:t>Write a brief summary of each study and synthesis paragraph</a:t>
            </a:r>
          </a:p>
          <a:p>
            <a:r>
              <a:rPr lang="en-US" b="1" dirty="0" smtClean="0"/>
              <a:t>Create a Research Poster using PowerPoint Template</a:t>
            </a:r>
          </a:p>
          <a:p>
            <a:pPr lvl="1"/>
            <a:r>
              <a:rPr lang="en-US" dirty="0" smtClean="0"/>
              <a:t>Use PowerPoint Template to create your research poster</a:t>
            </a:r>
          </a:p>
          <a:p>
            <a:pPr lvl="1"/>
            <a:r>
              <a:rPr lang="en-US" dirty="0" smtClean="0"/>
              <a:t>Post a 3-5 minute video explaining poster (record through zoom or audio)</a:t>
            </a:r>
          </a:p>
          <a:p>
            <a:pPr lvl="1"/>
            <a:r>
              <a:rPr lang="en-US" dirty="0" smtClean="0"/>
              <a:t>Review and comment on other posters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290161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7467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4000" dirty="0" smtClean="0"/>
              <a:t>What is an “empirical source”?</a:t>
            </a:r>
            <a:endParaRPr lang="en-US" sz="4000" dirty="0"/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5075663" cy="4416425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altLang="en-US" sz="2400" dirty="0" smtClean="0"/>
              <a:t>A research article or book: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Reporting an original study or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Reviewing a group of studies on a particular topic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See next slide on suggested websites where you can find good research</a:t>
            </a:r>
          </a:p>
          <a:p>
            <a:pPr eaLnBrk="1" hangingPunct="1">
              <a:defRPr/>
            </a:pPr>
            <a:endParaRPr lang="en-US" altLang="en-US" sz="2400" dirty="0" smtClean="0"/>
          </a:p>
          <a:p>
            <a:pPr eaLnBrk="1" hangingPunct="1">
              <a:defRPr/>
            </a:pPr>
            <a:r>
              <a:rPr lang="en-US" altLang="en-US" sz="2400" dirty="0" smtClean="0"/>
              <a:t>Examples of sources that DON’T count as empirical: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Magazine and newspaper articles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A non-research based report (NYT, Atlantic)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Fiction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Self-help books</a:t>
            </a:r>
          </a:p>
          <a:p>
            <a:pPr lvl="1" eaLnBrk="1" hangingPunct="1">
              <a:defRPr/>
            </a:pPr>
            <a:r>
              <a:rPr lang="en-US" altLang="en-US" sz="2000" dirty="0" smtClean="0"/>
              <a:t>Other materials based on author opinion rather than a careful review of evidence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667000"/>
            <a:ext cx="3890049" cy="2329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50" y="609600"/>
            <a:ext cx="7406640" cy="6858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Reputable sources</a:t>
            </a:r>
            <a:endParaRPr lang="en-US" dirty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458200" cy="48736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" pitchFamily="2" charset="2"/>
              <a:buNone/>
              <a:defRPr/>
            </a:pPr>
            <a:r>
              <a:rPr lang="en-US" altLang="en-US" sz="2000" dirty="0" smtClean="0"/>
              <a:t>Use the library portal to access ProQuest or EBSCO</a:t>
            </a:r>
          </a:p>
          <a:p>
            <a:pPr lvl="2">
              <a:defRPr/>
            </a:pPr>
            <a:r>
              <a:rPr lang="en-US" altLang="en-US" dirty="0" smtClean="0"/>
              <a:t>Use search terms effectively!</a:t>
            </a:r>
          </a:p>
          <a:p>
            <a:pPr marL="34290" indent="0" eaLnBrk="1" hangingPunct="1">
              <a:buNone/>
              <a:defRPr/>
            </a:pPr>
            <a:r>
              <a:rPr lang="en-US" altLang="en-US" sz="2000" dirty="0" err="1" smtClean="0"/>
              <a:t>FedStats</a:t>
            </a:r>
            <a:endParaRPr lang="en-US" altLang="en-US" sz="2000" dirty="0" smtClean="0"/>
          </a:p>
          <a:p>
            <a:pPr lvl="1">
              <a:defRPr/>
            </a:pPr>
            <a:r>
              <a:rPr lang="en-US" altLang="en-US" sz="1600" dirty="0">
                <a:hlinkClick r:id="rId3"/>
              </a:rPr>
              <a:t>http://fedstats.sites.usa.gov</a:t>
            </a:r>
            <a:r>
              <a:rPr lang="en-US" altLang="en-US" sz="1600" dirty="0" smtClean="0">
                <a:hlinkClick r:id="rId3"/>
              </a:rPr>
              <a:t>/</a:t>
            </a:r>
            <a:endParaRPr lang="en-US" altLang="en-US" sz="1600" dirty="0" smtClean="0"/>
          </a:p>
          <a:p>
            <a:pPr lvl="2">
              <a:defRPr/>
            </a:pPr>
            <a:r>
              <a:rPr lang="en-US" altLang="en-US" sz="1400" dirty="0" smtClean="0"/>
              <a:t>See list of agencies in right hand column – click on agency to get to their stats </a:t>
            </a:r>
          </a:p>
          <a:p>
            <a:pPr lvl="2">
              <a:defRPr/>
            </a:pPr>
            <a:r>
              <a:rPr lang="en-US" altLang="en-US" sz="1400" dirty="0" smtClean="0"/>
              <a:t>Also look at all the pull down menus</a:t>
            </a:r>
          </a:p>
          <a:p>
            <a:pPr marL="34290" indent="0" eaLnBrk="1" hangingPunct="1">
              <a:buNone/>
              <a:defRPr/>
            </a:pPr>
            <a:r>
              <a:rPr lang="en-US" altLang="en-US" sz="2000" dirty="0" smtClean="0"/>
              <a:t>A Few Reputable Agencies</a:t>
            </a:r>
          </a:p>
          <a:p>
            <a:pPr lvl="1" eaLnBrk="1" hangingPunct="1">
              <a:defRPr/>
            </a:pPr>
            <a:r>
              <a:rPr lang="en-US" altLang="en-US" sz="1800" dirty="0" smtClean="0">
                <a:hlinkClick r:id="rId4"/>
              </a:rPr>
              <a:t>http://www.siecus.org</a:t>
            </a:r>
            <a:endParaRPr lang="en-US" altLang="en-US" sz="1800" dirty="0" smtClean="0"/>
          </a:p>
          <a:p>
            <a:pPr lvl="1">
              <a:defRPr/>
            </a:pPr>
            <a:r>
              <a:rPr lang="en-US" altLang="en-US" dirty="0">
                <a:hlinkClick r:id="rId5"/>
              </a:rPr>
              <a:t>http://www.pewresearch.org</a:t>
            </a:r>
            <a:r>
              <a:rPr lang="en-US" altLang="en-US" dirty="0" smtClean="0">
                <a:hlinkClick r:id="rId5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6"/>
              </a:rPr>
              <a:t>http://kff.org</a:t>
            </a:r>
            <a:r>
              <a:rPr lang="en-US" altLang="en-US" dirty="0" smtClean="0">
                <a:hlinkClick r:id="rId6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7"/>
              </a:rPr>
              <a:t>http://www.thearda.com</a:t>
            </a:r>
            <a:r>
              <a:rPr lang="en-US" altLang="en-US" dirty="0" smtClean="0">
                <a:hlinkClick r:id="rId7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8"/>
              </a:rPr>
              <a:t>http://www.who.int/en</a:t>
            </a:r>
            <a:r>
              <a:rPr lang="en-US" altLang="en-US" dirty="0" smtClean="0">
                <a:hlinkClick r:id="rId8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9"/>
              </a:rPr>
              <a:t>http://</a:t>
            </a:r>
            <a:r>
              <a:rPr lang="en-US" altLang="en-US" dirty="0" smtClean="0">
                <a:hlinkClick r:id="rId9"/>
              </a:rPr>
              <a:t>www.un.org/en/index.html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10"/>
              </a:rPr>
              <a:t>https://www.plannedparenthood.org</a:t>
            </a:r>
            <a:r>
              <a:rPr lang="en-US" altLang="en-US" dirty="0" smtClean="0">
                <a:hlinkClick r:id="rId10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11"/>
              </a:rPr>
              <a:t>http://www.iwpr.org</a:t>
            </a:r>
            <a:r>
              <a:rPr lang="en-US" altLang="en-US" dirty="0" smtClean="0">
                <a:hlinkClick r:id="rId11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12"/>
              </a:rPr>
              <a:t>http://www.nationalpartnership.org/issues/work-family/work-family-policy-database</a:t>
            </a:r>
            <a:r>
              <a:rPr lang="en-US" altLang="en-US" dirty="0" smtClean="0">
                <a:hlinkClick r:id="rId12"/>
              </a:rPr>
              <a:t>/</a:t>
            </a:r>
            <a:endParaRPr lang="en-US" altLang="en-US" dirty="0" smtClean="0"/>
          </a:p>
          <a:p>
            <a:pPr lvl="1">
              <a:defRPr/>
            </a:pPr>
            <a:r>
              <a:rPr lang="en-US" altLang="en-US" dirty="0">
                <a:hlinkClick r:id="rId13"/>
              </a:rPr>
              <a:t>http://division51.net</a:t>
            </a:r>
            <a:r>
              <a:rPr lang="en-US" altLang="en-US" dirty="0" smtClean="0">
                <a:hlinkClick r:id="rId13"/>
              </a:rPr>
              <a:t>/</a:t>
            </a:r>
            <a:endParaRPr lang="en-US" altLang="en-US" dirty="0" smtClean="0"/>
          </a:p>
          <a:p>
            <a:pPr lvl="1">
              <a:defRPr/>
            </a:pPr>
            <a:endParaRPr lang="en-US" altLang="en-US" dirty="0" smtClean="0"/>
          </a:p>
          <a:p>
            <a:pPr lvl="1">
              <a:defRPr/>
            </a:pPr>
            <a:endParaRPr lang="en-US" altLang="en-US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020" y="152400"/>
            <a:ext cx="8263890" cy="158496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What is an “A” Poster?</a:t>
            </a:r>
            <a:br>
              <a:rPr lang="en-US" dirty="0" smtClean="0"/>
            </a:br>
            <a:r>
              <a:rPr lang="en-US" dirty="0" smtClean="0"/>
              <a:t>(Use the rubric in your Final Project Folder)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020" y="1733643"/>
            <a:ext cx="8263890" cy="4800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Identifies a specific gender-focused topic</a:t>
            </a:r>
          </a:p>
          <a:p>
            <a:r>
              <a:rPr lang="en-US" dirty="0" smtClean="0"/>
              <a:t>Clearly states why this problem is important to investigate or solve</a:t>
            </a:r>
          </a:p>
          <a:p>
            <a:r>
              <a:rPr lang="en-US" dirty="0" smtClean="0"/>
              <a:t>Asks and answers 3 – 5 specific questions using at least 3 empirical sources</a:t>
            </a:r>
          </a:p>
          <a:p>
            <a:pPr lvl="1"/>
            <a:r>
              <a:rPr lang="en-US" dirty="0" smtClean="0"/>
              <a:t>Answers show that you have used your analytical skills to synthesize information from your sources</a:t>
            </a:r>
          </a:p>
          <a:p>
            <a:pPr lvl="1"/>
            <a:r>
              <a:rPr lang="en-US" dirty="0" smtClean="0"/>
              <a:t>Graphs, tables, or other visuals are used to illustrate concepts or document evidence</a:t>
            </a:r>
          </a:p>
          <a:p>
            <a:r>
              <a:rPr lang="en-US" dirty="0" smtClean="0"/>
              <a:t>Uses empirical sources and cites them appropriately</a:t>
            </a:r>
          </a:p>
          <a:p>
            <a:pPr lvl="1"/>
            <a:r>
              <a:rPr lang="en-US" dirty="0" smtClean="0"/>
              <a:t>Sources must be cited on the poster (author, year) and in the reference list ( full citation)</a:t>
            </a:r>
          </a:p>
          <a:p>
            <a:r>
              <a:rPr lang="en-US" dirty="0" smtClean="0"/>
              <a:t>Offers solutions to the problem that clearly stem from the analysis</a:t>
            </a:r>
          </a:p>
          <a:p>
            <a:r>
              <a:rPr lang="en-US" dirty="0" smtClean="0"/>
              <a:t>Provides a clear “take home message” statement</a:t>
            </a:r>
          </a:p>
          <a:p>
            <a:r>
              <a:rPr lang="en-US" dirty="0" smtClean="0"/>
              <a:t>Presents information in a clear and easy-to-follow format</a:t>
            </a:r>
          </a:p>
          <a:p>
            <a:r>
              <a:rPr lang="en-US" dirty="0" smtClean="0"/>
              <a:t>All required materials are turned in </a:t>
            </a:r>
          </a:p>
          <a:p>
            <a:pPr lvl="1"/>
            <a:r>
              <a:rPr lang="en-US" dirty="0" smtClean="0"/>
              <a:t>Poster itself (see PowerPoint templates) which includes citations (author, year)</a:t>
            </a:r>
          </a:p>
          <a:p>
            <a:pPr lvl="1"/>
            <a:r>
              <a:rPr lang="en-US" dirty="0" smtClean="0"/>
              <a:t>Research Summary -  Briefly summarize each research article and provide a synthesis paragraph together in 2 pages. Include a complete reference list. </a:t>
            </a:r>
          </a:p>
          <a:p>
            <a:pPr lvl="1"/>
            <a:r>
              <a:rPr lang="en-US" dirty="0" smtClean="0"/>
              <a:t>Submit video or audio of you explaining your poster</a:t>
            </a:r>
          </a:p>
          <a:p>
            <a:pPr lvl="1"/>
            <a:r>
              <a:rPr lang="en-US" dirty="0" smtClean="0"/>
              <a:t>Participate as a conference attendee by reviewing and commenting on at least three other posters beyond “nice poster” comments. Review the work and contribute in a meaningful way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250441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 Rubric (100 points)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967" y="1905000"/>
            <a:ext cx="8729205" cy="3770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64319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Basis</Template>
  <TotalTime>2093</TotalTime>
  <Words>497</Words>
  <Application>Microsoft Office PowerPoint</Application>
  <PresentationFormat>On-screen Show (4:3)</PresentationFormat>
  <Paragraphs>62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Corbel</vt:lpstr>
      <vt:lpstr>Wingdings</vt:lpstr>
      <vt:lpstr>Basis</vt:lpstr>
      <vt:lpstr>Final Project</vt:lpstr>
      <vt:lpstr>PowerPoint Presentation</vt:lpstr>
      <vt:lpstr>Final Project (100 points)     Due December 11</vt:lpstr>
      <vt:lpstr>What is an “empirical source”?</vt:lpstr>
      <vt:lpstr>Reputable sources</vt:lpstr>
      <vt:lpstr>What is an “A” Poster? (Use the rubric in your Final Project Folder) </vt:lpstr>
      <vt:lpstr>Final Project Rubric (100 points)</vt:lpstr>
    </vt:vector>
  </TitlesOfParts>
  <Company>UIUC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Religion, Spirituality, &amp; Gender</dc:title>
  <dc:creator>roswald</dc:creator>
  <cp:lastModifiedBy>Cassandra.Menifield</cp:lastModifiedBy>
  <cp:revision>56</cp:revision>
  <cp:lastPrinted>2017-11-13T19:42:54Z</cp:lastPrinted>
  <dcterms:created xsi:type="dcterms:W3CDTF">2004-11-09T22:04:58Z</dcterms:created>
  <dcterms:modified xsi:type="dcterms:W3CDTF">2020-12-14T04:36:36Z</dcterms:modified>
</cp:coreProperties>
</file>